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8.jpeg" ContentType="image/jpeg"/>
  <Override PartName="/ppt/media/image7.png" ContentType="image/png"/>
  <Override PartName="/ppt/media/image2.jpeg" ContentType="image/jpeg"/>
  <Override PartName="/ppt/media/image1.jpeg" ContentType="image/jpeg"/>
  <Override PartName="/ppt/media/image3.jpeg" ContentType="image/jpeg"/>
  <Override PartName="/ppt/media/image4.png" ContentType="image/png"/>
  <Override PartName="/ppt/media/image5.png" ContentType="image/png"/>
  <Override PartName="/ppt/media/image6.jpeg" ContentType="image/jpe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85.xml" ContentType="application/vnd.openxmlformats-officedocument.presentationml.slide+xml"/>
  <Override PartName="/ppt/slides/slide84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81.xml" ContentType="application/vnd.openxmlformats-officedocument.presentationml.slide+xml"/>
  <Override PartName="/ppt/slides/slide80.xml" ContentType="application/vnd.openxmlformats-officedocument.presentationml.slide+xml"/>
  <Override PartName="/ppt/slides/slide7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39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9.xml" ContentType="application/vnd.openxmlformats-officedocument.presentationml.slide+xml"/>
  <Override PartName="/ppt/slides/slide36.xml" ContentType="application/vnd.openxmlformats-officedocument.presentationml.slide+xml"/>
  <Override PartName="/ppt/slides/slide5.xml" ContentType="application/vnd.openxmlformats-officedocument.presentationml.slide+xml"/>
  <Override PartName="/ppt/slides/slide11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34.xml" ContentType="application/vnd.openxmlformats-officedocument.presentationml.slide+xml"/>
  <Override PartName="/ppt/slides/slide59.xml" ContentType="application/vnd.openxmlformats-officedocument.presentationml.slide+xml"/>
  <Override PartName="/ppt/slides/slide33.xml" ContentType="application/vnd.openxmlformats-officedocument.presentationml.slide+xml"/>
  <Override PartName="/ppt/slides/slide58.xml" ContentType="application/vnd.openxmlformats-officedocument.presentationml.slide+xml"/>
  <Override PartName="/ppt/slides/slide32.xml" ContentType="application/vnd.openxmlformats-officedocument.presentationml.slide+xml"/>
  <Override PartName="/ppt/slides/slide57.xml" ContentType="application/vnd.openxmlformats-officedocument.presentationml.slide+xml"/>
  <Override PartName="/ppt/slides/slide31.xml" ContentType="application/vnd.openxmlformats-officedocument.presentationml.slide+xml"/>
  <Override PartName="/ppt/slides/slide56.xml" ContentType="application/vnd.openxmlformats-officedocument.presentationml.slide+xml"/>
  <Override PartName="/ppt/slides/slide30.xml" ContentType="application/vnd.openxmlformats-officedocument.presentationml.slide+xml"/>
  <Override PartName="/ppt/slides/slide5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49.xml" ContentType="application/vnd.openxmlformats-officedocument.presentationml.slide+xml"/>
  <Override PartName="/ppt/slides/slide23.xml" ContentType="application/vnd.openxmlformats-officedocument.presentationml.slide+xml"/>
  <Override PartName="/ppt/slides/slide48.xml" ContentType="application/vnd.openxmlformats-officedocument.presentationml.slide+xml"/>
  <Override PartName="/ppt/slides/slide22.xml" ContentType="application/vnd.openxmlformats-officedocument.presentationml.slide+xml"/>
  <Override PartName="/ppt/slides/slide47.xml" ContentType="application/vnd.openxmlformats-officedocument.presentationml.slide+xml"/>
  <Override PartName="/ppt/slides/slide21.xml" ContentType="application/vnd.openxmlformats-officedocument.presentationml.slide+xml"/>
  <Override PartName="/ppt/slides/_rels/slide82.xml.rels" ContentType="application/vnd.openxmlformats-package.relationships+xml"/>
  <Override PartName="/ppt/slides/_rels/slide79.xml.rels" ContentType="application/vnd.openxmlformats-package.relationships+xml"/>
  <Override PartName="/ppt/slides/_rels/slide10.xml.rels" ContentType="application/vnd.openxmlformats-package.relationships+xml"/>
  <Override PartName="/ppt/slides/_rels/slide81.xml.rels" ContentType="application/vnd.openxmlformats-package.relationships+xml"/>
  <Override PartName="/ppt/slides/_rels/slide32.xml.rels" ContentType="application/vnd.openxmlformats-package.relationships+xml"/>
  <Override PartName="/ppt/slides/_rels/slide27.xml.rels" ContentType="application/vnd.openxmlformats-package.relationships+xml"/>
  <Override PartName="/ppt/slides/_rels/slide80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78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77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47.xml.rels" ContentType="application/vnd.openxmlformats-package.relationships+xml"/>
  <Override PartName="/ppt/slides/_rels/slide46.xml.rels" ContentType="application/vnd.openxmlformats-package.relationships+xml"/>
  <Override PartName="/ppt/slides/_rels/slide26.xml.rels" ContentType="application/vnd.openxmlformats-package.relationships+xml"/>
  <Override PartName="/ppt/slides/_rels/slide75.xml.rels" ContentType="application/vnd.openxmlformats-package.relationships+xml"/>
  <Override PartName="/ppt/slides/_rels/slide85.xml.rels" ContentType="application/vnd.openxmlformats-package.relationships+xml"/>
  <Override PartName="/ppt/slides/_rels/slide36.xml.rels" ContentType="application/vnd.openxmlformats-package.relationships+xml"/>
  <Override PartName="/ppt/slides/_rels/slide5.xml.rels" ContentType="application/vnd.openxmlformats-package.relationships+xml"/>
  <Override PartName="/ppt/slides/_rels/slide25.xml.rels" ContentType="application/vnd.openxmlformats-package.relationships+xml"/>
  <Override PartName="/ppt/slides/_rels/slide74.xml.rels" ContentType="application/vnd.openxmlformats-package.relationships+xml"/>
  <Override PartName="/ppt/slides/_rels/slide84.xml.rels" ContentType="application/vnd.openxmlformats-package.relationships+xml"/>
  <Override PartName="/ppt/slides/_rels/slide35.xml.rels" ContentType="application/vnd.openxmlformats-package.relationships+xml"/>
  <Override PartName="/ppt/slides/_rels/slide70.xml.rels" ContentType="application/vnd.openxmlformats-package.relationships+xml"/>
  <Override PartName="/ppt/slides/_rels/slide4.xml.rels" ContentType="application/vnd.openxmlformats-package.relationships+xml"/>
  <Override PartName="/ppt/slides/_rels/slide45.xml.rels" ContentType="application/vnd.openxmlformats-package.relationships+xml"/>
  <Override PartName="/ppt/slides/_rels/slide24.xml.rels" ContentType="application/vnd.openxmlformats-package.relationships+xml"/>
  <Override PartName="/ppt/slides/_rels/slide73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83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76.xml.rels" ContentType="application/vnd.openxmlformats-package.relationships+xml"/>
  <Override PartName="/ppt/slides/_rels/slide8.xml.rels" ContentType="application/vnd.openxmlformats-package.relationships+xml"/>
  <Override PartName="/ppt/slides/_rels/slide60.xml.rels" ContentType="application/vnd.openxmlformats-package.relationships+xml"/>
  <Override PartName="/ppt/slides/_rels/slide11.xml.rels" ContentType="application/vnd.openxmlformats-package.relationships+xml"/>
  <Override PartName="/ppt/slides/_rels/slide58.xml.rels" ContentType="application/vnd.openxmlformats-package.relationships+xml"/>
  <Override PartName="/ppt/slides/_rels/slide59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22.xml.rels" ContentType="application/vnd.openxmlformats-package.relationships+xml"/>
  <Override PartName="/ppt/slides/_rels/slide71.xml.rels" ContentType="application/vnd.openxmlformats-package.relationships+xml"/>
  <Override PartName="/ppt/slides/_rels/slide44.xml.rels" ContentType="application/vnd.openxmlformats-package.relationships+xml"/>
  <Override PartName="/ppt/slides/_rels/slide23.xml.rels" ContentType="application/vnd.openxmlformats-package.relationships+xml"/>
  <Override PartName="/ppt/slides/_rels/slide72.xml.rels" ContentType="application/vnd.openxmlformats-package.relationships+xml"/>
  <Override PartName="/ppt/slides/_rels/slide48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50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51.xml.rels" ContentType="application/vnd.openxmlformats-package.relationships+xml"/>
  <Override PartName="/ppt/slides/_rels/slide52.xml.rels" ContentType="application/vnd.openxmlformats-package.relationships+xml"/>
  <Override PartName="/ppt/slides/_rels/slide53.xml.rels" ContentType="application/vnd.openxmlformats-package.relationships+xml"/>
  <Override PartName="/ppt/slides/_rels/slide54.xml.rels" ContentType="application/vnd.openxmlformats-package.relationships+xml"/>
  <Override PartName="/ppt/slides/_rels/slide55.xml.rels" ContentType="application/vnd.openxmlformats-package.relationships+xml"/>
  <Override PartName="/ppt/slides/_rels/slide56.xml.rels" ContentType="application/vnd.openxmlformats-package.relationships+xml"/>
  <Override PartName="/ppt/slides/_rels/slide57.xml.rels" ContentType="application/vnd.openxmlformats-package.relationships+xml"/>
  <Override PartName="/ppt/slides/_rels/slide12.xml.rels" ContentType="application/vnd.openxmlformats-package.relationships+xml"/>
  <Override PartName="/ppt/slides/_rels/slide61.xml.rels" ContentType="application/vnd.openxmlformats-package.relationships+xml"/>
  <Override PartName="/ppt/slides/_rels/slide13.xml.rels" ContentType="application/vnd.openxmlformats-package.relationships+xml"/>
  <Override PartName="/ppt/slides/_rels/slide62.xml.rels" ContentType="application/vnd.openxmlformats-package.relationships+xml"/>
  <Override PartName="/ppt/slides/_rels/slide63.xml.rels" ContentType="application/vnd.openxmlformats-package.relationships+xml"/>
  <Override PartName="/ppt/slides/_rels/slide64.xml.rels" ContentType="application/vnd.openxmlformats-package.relationships+xml"/>
  <Override PartName="/ppt/slides/_rels/slide16.xml.rels" ContentType="application/vnd.openxmlformats-package.relationships+xml"/>
  <Override PartName="/ppt/slides/_rels/slide65.xml.rels" ContentType="application/vnd.openxmlformats-package.relationships+xml"/>
  <Override PartName="/ppt/slides/_rels/slide17.xml.rels" ContentType="application/vnd.openxmlformats-package.relationships+xml"/>
  <Override PartName="/ppt/slides/_rels/slide66.xml.rels" ContentType="application/vnd.openxmlformats-package.relationships+xml"/>
  <Override PartName="/ppt/slides/_rels/slide18.xml.rels" ContentType="application/vnd.openxmlformats-package.relationships+xml"/>
  <Override PartName="/ppt/slides/_rels/slide67.xml.rels" ContentType="application/vnd.openxmlformats-package.relationships+xml"/>
  <Override PartName="/ppt/slides/_rels/slide19.xml.rels" ContentType="application/vnd.openxmlformats-package.relationships+xml"/>
  <Override PartName="/ppt/slides/_rels/slide68.xml.rels" ContentType="application/vnd.openxmlformats-package.relationships+xml"/>
  <Override PartName="/ppt/slides/slide46.xml" ContentType="application/vnd.openxmlformats-officedocument.presentationml.slide+xml"/>
  <Override PartName="/ppt/slides/slide20.xml" ContentType="application/vnd.openxmlformats-officedocument.presentationml.slide+xml"/>
  <Override PartName="/ppt/slides/slide45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37.xml" ContentType="application/vnd.openxmlformats-officedocument.presentationml.slide+xml"/>
  <Override PartName="/ppt/slides/slide7.xml" ContentType="application/vnd.openxmlformats-officedocument.presentationml.slide+xml"/>
  <Override PartName="/ppt/slides/slide13.xml" ContentType="application/vnd.openxmlformats-officedocument.presentationml.slide+xml"/>
  <Override PartName="/ppt/slides/slide38.xml" ContentType="application/vnd.openxmlformats-officedocument.presentationml.slide+xml"/>
  <Override PartName="/ppt/slides/slide40.xml" ContentType="application/vnd.openxmlformats-officedocument.presentationml.slide+xml"/>
  <Override PartName="/ppt/slides/slide65.xml" ContentType="application/vnd.openxmlformats-officedocument.presentationml.slide+xml"/>
  <Override PartName="/ppt/slides/slide41.xml" ContentType="application/vnd.openxmlformats-officedocument.presentationml.slide+xml"/>
  <Override PartName="/ppt/slides/slide66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43.xml" ContentType="application/vnd.openxmlformats-officedocument.presentationml.slide+xml"/>
  <Override PartName="/ppt/slides/slide68.xml" ContentType="application/vnd.openxmlformats-officedocument.presentationml.slide+xml"/>
  <Override PartName="/ppt/slides/slide44.xml" ContentType="application/vnd.openxmlformats-officedocument.presentationml.slide+xml"/>
  <Override PartName="/ppt/slides/slide69.xml" ContentType="application/vnd.openxmlformats-officedocument.presentationml.slide+xml"/>
  <Override PartName="/ppt/slides/slide50.xml" ContentType="application/vnd.openxmlformats-officedocument.presentationml.slide+xml"/>
  <Override PartName="/ppt/slides/slide75.xml" ContentType="application/vnd.openxmlformats-officedocument.presentationml.slide+xml"/>
  <Override PartName="/ppt/slides/slide51.xml" ContentType="application/vnd.openxmlformats-officedocument.presentationml.slide+xml"/>
  <Override PartName="/ppt/slides/slide76.xml" ContentType="application/vnd.openxmlformats-officedocument.presentationml.slide+xml"/>
  <Override PartName="/ppt/slides/slide52.xml" ContentType="application/vnd.openxmlformats-officedocument.presentationml.slide+xml"/>
  <Override PartName="/ppt/slides/slide77.xml" ContentType="application/vnd.openxmlformats-officedocument.presentationml.slide+xml"/>
  <Override PartName="/ppt/slides/slide53.xml" ContentType="application/vnd.openxmlformats-officedocument.presentationml.slide+xml"/>
  <Override PartName="/ppt/slides/slide78.xml" ContentType="application/vnd.openxmlformats-officedocument.presentationml.slide+xml"/>
  <Override PartName="/ppt/slides/slide54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
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4" descr=""/>
          <p:cNvPicPr/>
          <p:nvPr/>
        </p:nvPicPr>
        <p:blipFill>
          <a:blip r:embed="rId2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7" descr=""/>
          <p:cNvPicPr/>
          <p:nvPr/>
        </p:nvPicPr>
        <p:blipFill>
          <a:blip r:embed="rId2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10" descr=""/>
          <p:cNvPicPr/>
          <p:nvPr/>
        </p:nvPicPr>
        <p:blipFill>
          <a:blip r:embed="rId2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5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624400" y="2017800"/>
            <a:ext cx="654156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Georgia"/>
                <a:ea typeface="DejaVu Sans"/>
              </a:rPr>
              <a:t>Structure Query Language</a:t>
            </a:r>
            <a:br/>
            <a:r>
              <a:rPr b="0" lang="en-GB" sz="4400" spc="-1" strike="noStrike">
                <a:solidFill>
                  <a:srgbClr val="ffffff"/>
                </a:solidFill>
                <a:latin typeface="Georgia"/>
                <a:ea typeface="DejaVu Sans"/>
              </a:rPr>
              <a:t>(SQL)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705600" y="2017800"/>
            <a:ext cx="6541560" cy="165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4416120" y="6074640"/>
            <a:ext cx="6302880" cy="30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47520" bIns="4752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Georgia"/>
                <a:ea typeface="DejaVu Sans"/>
              </a:rPr>
              <a:t>WiFi: FraserHouseWiFi                     Password: BrickworkIron2021</a:t>
            </a: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How to read and write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Python and other languages.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APIs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Directly – database browsers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&gt;&gt;&gt; SQLite Database Browser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Relational Databases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br/>
            <a:endParaRPr b="0" lang="en-GB" sz="1800" spc="-1" strike="noStrike"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2720160" y="2123280"/>
            <a:ext cx="9328680" cy="3847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Relational Databases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Model data by storing rows and columns in a table (like Excel or Google Sheets)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 power of RDB lies in its power to quickly retrieve data from those tables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 particular where there are multiple tables and the relationships between those tables involved in the query.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br/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Where Relational Databases are used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51080" y="2498040"/>
            <a:ext cx="800388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Exercise: In groups of 2 or 3, come up with 5 examples from your daily lives where Relational Databases are used (under the hood)?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Examples: Your account details for Code Lancashire, your Music metadata on Spotify, your bank transactions.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Where Relational Databases are used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51080" y="2498040"/>
            <a:ext cx="358596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Social media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Streaming websites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Online games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Grocery stores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7620120" y="2457720"/>
            <a:ext cx="358596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Emails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eCommerce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Finance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Sports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Why do we use Relational Databases?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Imagine a learner management system: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- 100,000s of users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Terabytes or Petabytes of data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&gt;&gt;&gt; You log in and within half a second it shows you what you’re supposed to see.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You can’t read a petabyte of data in half a second.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Need to be smart about how we access the data.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Why do we use Relational Databases?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We used to not have much data (in the 60s/70s), so we stored it in a straight line on magnetic tapes.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 a bank, last nights bank balances will be on a tape, at the end of the day that’s updated with the transactions tape, to create a new tape for today's balances.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To find the balance of Mr Smith, we had to read through all the data from A to S.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7250400" y="5248800"/>
            <a:ext cx="4846680" cy="149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Why do we use Relational Databases?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Then we upgraded to hard drives/disk drives, and now we can access anywhere on the disk randomly (Random Access Storage)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But how do we make it efficient?   Very clever maths!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 RDBs are basically applying cleverness to how we access random access storage.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Terminology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Multiple names for the same thing (Maths vs Programmers)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Database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= Contains many tables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Relation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(or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Table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) = Contains tuples and attributes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Tuple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(or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Row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) = a set of fields that generally represent an “object” (like a person or music track)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Attribute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(or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Column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or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Field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) - One of possibly many elements of data corresponding to the object represented by the row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Relational means we...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Model everything as a connection!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Who is a person?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 person is: A connection between this that and the other thing...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An address, some demographics, financial data, ...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This is the underlying Maths that makes things fast!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Relational databases are a very good solution to repeated data!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775040" y="3003480"/>
            <a:ext cx="7066080" cy="84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Georgia"/>
                <a:ea typeface="DejaVu Sans"/>
              </a:rPr>
              <a:t>Important Announcements</a:t>
            </a:r>
            <a:endParaRPr b="0" lang="en-GB" sz="4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Schema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Schema = All the titles, row names, column names, conditions, and so on, as well as special rules that dictate what is and isn’t in a table.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Some people think of it like a contract.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It combines with the fancy Maths to make databases easy to use.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So what is a Database Application?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Originally programmers had to use all the complicated Maths themselves to write complicated code to extract the data very quickly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But over time a layer in between the developer and the data was created called the Database Application. 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So what is a Database Application?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 DBA hides the complexity and makes programmers jobs easier!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DATA + DBA = Data plus software than understands the shape of the data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So new question is how do we talk to DBA?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Structured Query Language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Many people had ideas of the best way to talk to the DBA, and they conflicted.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 the National Institude of Standards and Technology (NIST) plus some big movers in the space decided to create a standard, and agreed on a language that is the API between an application and a database system → SQL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 is used to issue commands to a database.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Structured Query Language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Whether it’s Oracle, Microsoft, Google, Amazon, etc. 90% of the commands are all the same, so an app in portable between databases.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SQL depends on data being pretty.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Python handles unstructured rough data much better than databases.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&gt;&gt;&gt; So we combine the two: Python to clean, SQL to store and retrieve.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Where does a Database fit into an app?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Imagine a large project (ie Comic Website), we have 2 roles: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Application Developer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= Builds the logic for the application, the look and feel of the application, monitors the application for problems, produces UI, so on.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Administrator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= Monitors and adjusts the database as the program runs in production. Tuning and monitoring the database is specialised job.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Often both people participate in the building of the data model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Where does a Database fit into an app?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10092240" y="2543400"/>
            <a:ext cx="1852920" cy="1082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 User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123680" y="2198880"/>
            <a:ext cx="2410200" cy="190368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Application Software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2979000" y="2188800"/>
            <a:ext cx="2176920" cy="1933920"/>
          </a:xfrm>
          <a:prstGeom prst="rect">
            <a:avLst/>
          </a:prstGeom>
          <a:solidFill>
            <a:srgbClr val="ffffff"/>
          </a:solidFill>
          <a:ln w="57240">
            <a:solidFill>
              <a:srgbClr val="9d85b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Database Server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3029760" y="5248800"/>
            <a:ext cx="2106000" cy="136656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Database Tools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6" name="CustomShape 6"/>
          <p:cNvSpPr/>
          <p:nvPr/>
        </p:nvSpPr>
        <p:spPr>
          <a:xfrm>
            <a:off x="7204320" y="4661280"/>
            <a:ext cx="2369880" cy="6469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Developer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7" name="CustomShape 7"/>
          <p:cNvSpPr/>
          <p:nvPr/>
        </p:nvSpPr>
        <p:spPr>
          <a:xfrm>
            <a:off x="6160320" y="5776200"/>
            <a:ext cx="2491560" cy="866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DBA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8" name="Line 8"/>
          <p:cNvSpPr/>
          <p:nvPr/>
        </p:nvSpPr>
        <p:spPr>
          <a:xfrm>
            <a:off x="9535320" y="3161520"/>
            <a:ext cx="556920" cy="36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Line 9"/>
          <p:cNvSpPr/>
          <p:nvPr/>
        </p:nvSpPr>
        <p:spPr>
          <a:xfrm>
            <a:off x="8400240" y="4104000"/>
            <a:ext cx="360" cy="55728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Line 10"/>
          <p:cNvSpPr/>
          <p:nvPr/>
        </p:nvSpPr>
        <p:spPr>
          <a:xfrm flipH="1" flipV="1">
            <a:off x="5137200" y="6008760"/>
            <a:ext cx="962640" cy="27360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11"/>
          <p:cNvSpPr/>
          <p:nvPr/>
        </p:nvSpPr>
        <p:spPr>
          <a:xfrm>
            <a:off x="5157360" y="2736360"/>
            <a:ext cx="1893600" cy="667080"/>
          </a:xfrm>
          <a:custGeom>
            <a:avLst/>
            <a:gdLst/>
            <a:ahLst/>
            <a:rect l="l" t="t" r="r" b="b"/>
            <a:pathLst>
              <a:path w="5266" h="1859">
                <a:moveTo>
                  <a:pt x="0" y="929"/>
                </a:moveTo>
                <a:lnTo>
                  <a:pt x="1048" y="0"/>
                </a:lnTo>
                <a:lnTo>
                  <a:pt x="1048" y="464"/>
                </a:lnTo>
                <a:lnTo>
                  <a:pt x="4216" y="464"/>
                </a:lnTo>
                <a:lnTo>
                  <a:pt x="4216" y="0"/>
                </a:lnTo>
                <a:lnTo>
                  <a:pt x="5265" y="929"/>
                </a:lnTo>
                <a:lnTo>
                  <a:pt x="4216" y="1858"/>
                </a:lnTo>
                <a:lnTo>
                  <a:pt x="4216" y="1393"/>
                </a:lnTo>
                <a:lnTo>
                  <a:pt x="1048" y="1393"/>
                </a:lnTo>
                <a:lnTo>
                  <a:pt x="1048" y="1858"/>
                </a:lnTo>
                <a:lnTo>
                  <a:pt x="0" y="92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82" name="CustomShape 12"/>
          <p:cNvSpPr/>
          <p:nvPr/>
        </p:nvSpPr>
        <p:spPr>
          <a:xfrm rot="5410200">
            <a:off x="3448080" y="4387680"/>
            <a:ext cx="1052280" cy="667080"/>
          </a:xfrm>
          <a:custGeom>
            <a:avLst/>
            <a:gdLst/>
            <a:ahLst/>
            <a:rect l="l" t="t" r="r" b="b"/>
            <a:pathLst>
              <a:path w="2929" h="1861">
                <a:moveTo>
                  <a:pt x="0" y="931"/>
                </a:moveTo>
                <a:lnTo>
                  <a:pt x="582" y="2"/>
                </a:lnTo>
                <a:lnTo>
                  <a:pt x="582" y="466"/>
                </a:lnTo>
                <a:lnTo>
                  <a:pt x="2345" y="464"/>
                </a:lnTo>
                <a:lnTo>
                  <a:pt x="2345" y="0"/>
                </a:lnTo>
                <a:lnTo>
                  <a:pt x="2928" y="929"/>
                </a:lnTo>
                <a:lnTo>
                  <a:pt x="2346" y="1858"/>
                </a:lnTo>
                <a:lnTo>
                  <a:pt x="2346" y="1393"/>
                </a:lnTo>
                <a:lnTo>
                  <a:pt x="583" y="1395"/>
                </a:lnTo>
                <a:lnTo>
                  <a:pt x="583" y="1860"/>
                </a:lnTo>
                <a:lnTo>
                  <a:pt x="0" y="931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SQL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Career Opportunity: Do you want to be a Database Admin?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Developer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: Writes code, talks to database, gets data back, presents to end user. Can’t edit database.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DBAdmin: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Has data base tools, allowed to edit, can investigate issues.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- Responsible for design, implementation, maintenance, and repair.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- Development and design of database strategies, monitoring and improving database performance and capacity, and planning for future expansion requirements.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- Plan, coordinate, and implement security measures, to safeguard the database.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-Often shared across a number of software projects.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Right now you’re both.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Where does a Database fit into an app?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2898000" y="5360400"/>
            <a:ext cx="2410200" cy="124488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SQLite Browser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2978640" y="2188800"/>
            <a:ext cx="2176920" cy="1933920"/>
          </a:xfrm>
          <a:prstGeom prst="rect">
            <a:avLst/>
          </a:prstGeom>
          <a:solidFill>
            <a:srgbClr val="ffffff"/>
          </a:solidFill>
          <a:ln w="57240">
            <a:solidFill>
              <a:srgbClr val="9d85b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Database File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7163640" y="2330280"/>
            <a:ext cx="2106000" cy="136656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Python Programs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6585480" y="5290200"/>
            <a:ext cx="2491560" cy="866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YOU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90" name="CustomShape 6"/>
          <p:cNvSpPr/>
          <p:nvPr/>
        </p:nvSpPr>
        <p:spPr>
          <a:xfrm>
            <a:off x="5157000" y="2736360"/>
            <a:ext cx="1893600" cy="667080"/>
          </a:xfrm>
          <a:custGeom>
            <a:avLst/>
            <a:gdLst/>
            <a:ahLst/>
            <a:rect l="l" t="t" r="r" b="b"/>
            <a:pathLst>
              <a:path w="5266" h="1859">
                <a:moveTo>
                  <a:pt x="0" y="929"/>
                </a:moveTo>
                <a:lnTo>
                  <a:pt x="1048" y="0"/>
                </a:lnTo>
                <a:lnTo>
                  <a:pt x="1048" y="464"/>
                </a:lnTo>
                <a:lnTo>
                  <a:pt x="4216" y="464"/>
                </a:lnTo>
                <a:lnTo>
                  <a:pt x="4216" y="0"/>
                </a:lnTo>
                <a:lnTo>
                  <a:pt x="5265" y="929"/>
                </a:lnTo>
                <a:lnTo>
                  <a:pt x="4216" y="1858"/>
                </a:lnTo>
                <a:lnTo>
                  <a:pt x="4216" y="1393"/>
                </a:lnTo>
                <a:lnTo>
                  <a:pt x="1048" y="1393"/>
                </a:lnTo>
                <a:lnTo>
                  <a:pt x="1048" y="1858"/>
                </a:lnTo>
                <a:lnTo>
                  <a:pt x="0" y="92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91" name="CustomShape 7"/>
          <p:cNvSpPr/>
          <p:nvPr/>
        </p:nvSpPr>
        <p:spPr>
          <a:xfrm rot="5410200">
            <a:off x="3447720" y="4387680"/>
            <a:ext cx="1052280" cy="667080"/>
          </a:xfrm>
          <a:custGeom>
            <a:avLst/>
            <a:gdLst/>
            <a:ahLst/>
            <a:rect l="l" t="t" r="r" b="b"/>
            <a:pathLst>
              <a:path w="2929" h="1861">
                <a:moveTo>
                  <a:pt x="0" y="931"/>
                </a:moveTo>
                <a:lnTo>
                  <a:pt x="582" y="2"/>
                </a:lnTo>
                <a:lnTo>
                  <a:pt x="582" y="466"/>
                </a:lnTo>
                <a:lnTo>
                  <a:pt x="2345" y="464"/>
                </a:lnTo>
                <a:lnTo>
                  <a:pt x="2345" y="0"/>
                </a:lnTo>
                <a:lnTo>
                  <a:pt x="2928" y="929"/>
                </a:lnTo>
                <a:lnTo>
                  <a:pt x="2346" y="1858"/>
                </a:lnTo>
                <a:lnTo>
                  <a:pt x="2346" y="1393"/>
                </a:lnTo>
                <a:lnTo>
                  <a:pt x="583" y="1395"/>
                </a:lnTo>
                <a:lnTo>
                  <a:pt x="583" y="1860"/>
                </a:lnTo>
                <a:lnTo>
                  <a:pt x="0" y="931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92" name="Line 8"/>
          <p:cNvSpPr/>
          <p:nvPr/>
        </p:nvSpPr>
        <p:spPr>
          <a:xfrm>
            <a:off x="7994880" y="3810240"/>
            <a:ext cx="360" cy="147996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Line 9"/>
          <p:cNvSpPr/>
          <p:nvPr/>
        </p:nvSpPr>
        <p:spPr>
          <a:xfrm>
            <a:off x="5410800" y="5907600"/>
            <a:ext cx="1074240" cy="1008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Line 10"/>
          <p:cNvSpPr/>
          <p:nvPr/>
        </p:nvSpPr>
        <p:spPr>
          <a:xfrm>
            <a:off x="9383040" y="2938680"/>
            <a:ext cx="840960" cy="7092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Line 11"/>
          <p:cNvSpPr/>
          <p:nvPr/>
        </p:nvSpPr>
        <p:spPr>
          <a:xfrm flipH="1">
            <a:off x="9423720" y="2371320"/>
            <a:ext cx="1023120" cy="486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Line 12"/>
          <p:cNvSpPr/>
          <p:nvPr/>
        </p:nvSpPr>
        <p:spPr>
          <a:xfrm>
            <a:off x="10852200" y="4428360"/>
            <a:ext cx="360" cy="9421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Line 13"/>
          <p:cNvSpPr/>
          <p:nvPr/>
        </p:nvSpPr>
        <p:spPr>
          <a:xfrm>
            <a:off x="10852200" y="4428360"/>
            <a:ext cx="638640" cy="891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Line 14"/>
          <p:cNvSpPr/>
          <p:nvPr/>
        </p:nvSpPr>
        <p:spPr>
          <a:xfrm flipH="1">
            <a:off x="10163160" y="4428360"/>
            <a:ext cx="689040" cy="891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15"/>
          <p:cNvSpPr/>
          <p:nvPr/>
        </p:nvSpPr>
        <p:spPr>
          <a:xfrm>
            <a:off x="10446840" y="1718280"/>
            <a:ext cx="1319400" cy="844200"/>
          </a:xfrm>
          <a:prstGeom prst="ellipse">
            <a:avLst/>
          </a:prstGeom>
          <a:solidFill>
            <a:srgbClr val="ffffff"/>
          </a:solidFill>
          <a:ln w="57240">
            <a:solidFill>
              <a:srgbClr val="ce181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Input Data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0" name="CustomShape 16"/>
          <p:cNvSpPr/>
          <p:nvPr/>
        </p:nvSpPr>
        <p:spPr>
          <a:xfrm>
            <a:off x="10153080" y="3522240"/>
            <a:ext cx="1319400" cy="844200"/>
          </a:xfrm>
          <a:prstGeom prst="ellipse">
            <a:avLst/>
          </a:prstGeom>
          <a:solidFill>
            <a:srgbClr val="ffffff"/>
          </a:solidFill>
          <a:ln w="57240">
            <a:solidFill>
              <a:srgbClr val="ce181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Output Data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1" name="CustomShape 17"/>
          <p:cNvSpPr/>
          <p:nvPr/>
        </p:nvSpPr>
        <p:spPr>
          <a:xfrm>
            <a:off x="9392760" y="5411160"/>
            <a:ext cx="819360" cy="1315800"/>
          </a:xfrm>
          <a:prstGeom prst="rect">
            <a:avLst/>
          </a:prstGeom>
          <a:solidFill>
            <a:srgbClr val="ffffff"/>
          </a:solidFill>
          <a:ln w="57240">
            <a:solidFill>
              <a:srgbClr val="00a65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Other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Python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2" name="CustomShape 18"/>
          <p:cNvSpPr/>
          <p:nvPr/>
        </p:nvSpPr>
        <p:spPr>
          <a:xfrm>
            <a:off x="10314720" y="5401080"/>
            <a:ext cx="819360" cy="1315800"/>
          </a:xfrm>
          <a:prstGeom prst="rect">
            <a:avLst/>
          </a:prstGeom>
          <a:solidFill>
            <a:srgbClr val="ffffff"/>
          </a:solidFill>
          <a:ln w="57240">
            <a:solidFill>
              <a:srgbClr val="00a65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Java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Script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03" name="CustomShape 19"/>
          <p:cNvSpPr/>
          <p:nvPr/>
        </p:nvSpPr>
        <p:spPr>
          <a:xfrm>
            <a:off x="11237040" y="5401080"/>
            <a:ext cx="819360" cy="1315800"/>
          </a:xfrm>
          <a:prstGeom prst="rect">
            <a:avLst/>
          </a:prstGeom>
          <a:solidFill>
            <a:srgbClr val="ffffff"/>
          </a:solidFill>
          <a:ln w="57240">
            <a:solidFill>
              <a:srgbClr val="00a65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App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Using a Database Application in Practice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Application way of doing business: Write SQL in Database tool and submit stuff directly. Create tables, put stuff in them.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Then write Python programs that interact - could be a website, files, or network, etc. - read data, clean it up, then write data into a database.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Then write another program to read this data and maybe make a pretty file, then send that on to other applications.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Required Learning Objectives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3150720" y="2021040"/>
            <a:ext cx="856116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By the end of this session you should be able to: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Know what SQL is and why it is used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basic Database theory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and implement the fundamentals of SQL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Integrate SQL with other apps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You can (optionally) incorporate any of this into your larger projects.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Model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model = is a contract: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 database model or database schema is the structure or format of a database, described in a formal language supported by the database management system.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i.e. Database model is the application of a data model when used in conjunction with a database management system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i.e. Our way of telling the DB how we’re gonna use the data so it can figure out how to store and arrange and access it optimally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SQLite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SQLite = Embedded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Used in lots of software: python, Adobe, phone, car, its a part of software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Integrated into python, get it with just an import!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INSTALL LINK: https://sqlitebrowser.org/dl/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Making a database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SQLite - Will read and write a database file.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File will be in a very specialised format that is highly optimised for rapid retrieval and rapid storage.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a new data base - choose where to save - call it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DB_CL_1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Exercise: Create a Table!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Create a new table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(Ignore create table for now)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We start with no tables, no indexes, no views, nothing!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There is a place where we can write and execute SQL.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Users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name varchar(128),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email varchar(128)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The Schema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 is designed to be conversational!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Inside the brackets is our schema/contract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We can’t put a thing called age or phone number in the table, and we can’t put 129 characters in the name column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WHY?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Helpful for DB to know max size of data so it can lay it out best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The Schema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This is part of making the data model, figuring out in advance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The kind of data that you’re going to use.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How you’re going to use it.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Then communicate it to SQL.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Then don’t worry about all the magic that makes that super fast. By being very explicit about your data the database does a lot for you and and does it really fast.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Adding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Press play button to run then put goes to console. Then look at the data and see we have one table.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Click table, click new record button, add data, 4 records. look at SQL log and see its run SQL code.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Insert: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Users (name, email)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VALUES (“Steve”, “steve@google.com”) 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Delete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Delete: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DELETE FROM Users WHERE email= “steve@google.com”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FROM isn’t necessary from a language point of view but makes it more readable, still necessary to run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Update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Update: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UPDATE Users SET name = “Chuckie”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WHERE email = “ charles@google.com”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Further Learning Objectives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151080" y="2214360"/>
            <a:ext cx="815400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100"/>
              </a:spcBef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By the end of this session you might also be able to: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- Be aware of the more sophisticated features of SQL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where it is used in practice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where you would implement it in your work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00"/>
              </a:spcBef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You can use these in your assignment if you want to push yourself or for future projects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br/>
            <a:endParaRPr b="0" lang="en-GB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Retrieve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Retrieve: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 WHERE email = “steve@google.com”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* means all rows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Ordering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3151080" y="2133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Ordering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 ORDER BY name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Databases do sorting really well, have lots of little tricks.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All basic commands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Users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name varchar(128),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email varchar(128)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Users (name, email) VALUES (“Steve”, “steve@google.com”)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DELETE FROM Users WHERE email= “steve@google.com”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UPDATE Users SET name = ‘Chuckie’ WHERE email = “charles@google.com”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 WHERE email = “steve@google.com”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FROM Users ORDER BY name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Designing a data model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design is an art form with its own particular skills and experiences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Our goal is to avoid really bad mistakes and design clean and easily understandable databases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Others may performance tune things later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 design is very powerful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Designing a data model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We could put everything in one file but then it would be very slow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236" name="" descr=""/>
          <p:cNvPicPr/>
          <p:nvPr/>
        </p:nvPicPr>
        <p:blipFill>
          <a:blip r:embed="rId1"/>
          <a:stretch/>
        </p:blipFill>
        <p:spPr>
          <a:xfrm>
            <a:off x="2968920" y="1819440"/>
            <a:ext cx="8196120" cy="4117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7" dur="indefinite" restart="never" nodeType="tmRoot">
          <p:childTnLst>
            <p:seq>
              <p:cTn id="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Designing a data model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Basic rule: Don’t input the same string data in twice, use a relationship instead.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When there is one thing in the real world there should be one thing in the Database.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&gt;&gt;&gt; Make another table with Steve in once, give it the key 123, then repeat 123 rather than Steve.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Example: Spotify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8856000" y="496440"/>
            <a:ext cx="3271680" cy="61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Biggest problem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: Repeated data in columns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For each column: Is it a thing in the real world and then attributes of the thing, or two things?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Start by thinking about the thing most essential to the application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Then albums have many tracks, and artists have many albums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Genre only changes the track if you change it, so its a feature of track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Thus data model creates the features of the application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241" name="" descr=""/>
          <p:cNvPicPr/>
          <p:nvPr/>
        </p:nvPicPr>
        <p:blipFill>
          <a:blip r:embed="rId1"/>
          <a:srcRect l="19476" t="7593" r="13546" b="28531"/>
          <a:stretch/>
        </p:blipFill>
        <p:spPr>
          <a:xfrm>
            <a:off x="2999520" y="1924920"/>
            <a:ext cx="5843160" cy="4376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Representing a Data model in Tables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846760" y="1935360"/>
            <a:ext cx="2228040" cy="188316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Track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Rating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Length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Count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2796480" y="1914840"/>
            <a:ext cx="2228040" cy="195408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45" name="Line 4"/>
          <p:cNvSpPr/>
          <p:nvPr/>
        </p:nvSpPr>
        <p:spPr>
          <a:xfrm flipH="1">
            <a:off x="5025960" y="2948400"/>
            <a:ext cx="820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Represen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ting a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Data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model in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Tables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9332280" y="24116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TRACK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9332280" y="30092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49" name="CustomShape 4"/>
          <p:cNvSpPr/>
          <p:nvPr/>
        </p:nvSpPr>
        <p:spPr>
          <a:xfrm>
            <a:off x="9332280" y="36068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0" name="CustomShape 5"/>
          <p:cNvSpPr/>
          <p:nvPr/>
        </p:nvSpPr>
        <p:spPr>
          <a:xfrm>
            <a:off x="9332280" y="42044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rating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1" name="CustomShape 6"/>
          <p:cNvSpPr/>
          <p:nvPr/>
        </p:nvSpPr>
        <p:spPr>
          <a:xfrm>
            <a:off x="9332280" y="48020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len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2" name="CustomShape 7"/>
          <p:cNvSpPr/>
          <p:nvPr/>
        </p:nvSpPr>
        <p:spPr>
          <a:xfrm>
            <a:off x="9332280" y="53996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count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3" name="CustomShape 8"/>
          <p:cNvSpPr/>
          <p:nvPr/>
        </p:nvSpPr>
        <p:spPr>
          <a:xfrm>
            <a:off x="6312600" y="48438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4" name="CustomShape 9"/>
          <p:cNvSpPr/>
          <p:nvPr/>
        </p:nvSpPr>
        <p:spPr>
          <a:xfrm>
            <a:off x="6312600" y="54414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5" name="CustomShape 10"/>
          <p:cNvSpPr/>
          <p:nvPr/>
        </p:nvSpPr>
        <p:spPr>
          <a:xfrm>
            <a:off x="6312600" y="60390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6" name="CustomShape 11"/>
          <p:cNvSpPr/>
          <p:nvPr/>
        </p:nvSpPr>
        <p:spPr>
          <a:xfrm>
            <a:off x="5846760" y="1935360"/>
            <a:ext cx="2228040" cy="188316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Track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Rating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Length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Count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7" name="CustomShape 12"/>
          <p:cNvSpPr/>
          <p:nvPr/>
        </p:nvSpPr>
        <p:spPr>
          <a:xfrm>
            <a:off x="2796480" y="1914840"/>
            <a:ext cx="2228040" cy="1954080"/>
          </a:xfrm>
          <a:prstGeom prst="rect">
            <a:avLst/>
          </a:prstGeom>
          <a:solidFill>
            <a:srgbClr val="ffffff"/>
          </a:solidFill>
          <a:ln w="57240">
            <a:solidFill>
              <a:srgbClr val="72bf4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8" name="CustomShape 13"/>
          <p:cNvSpPr/>
          <p:nvPr/>
        </p:nvSpPr>
        <p:spPr>
          <a:xfrm>
            <a:off x="9332280" y="59972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59" name="Line 14"/>
          <p:cNvSpPr/>
          <p:nvPr/>
        </p:nvSpPr>
        <p:spPr>
          <a:xfrm flipH="1">
            <a:off x="5025960" y="2948400"/>
            <a:ext cx="820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Line 15"/>
          <p:cNvSpPr/>
          <p:nvPr/>
        </p:nvSpPr>
        <p:spPr>
          <a:xfrm flipH="1" flipV="1">
            <a:off x="8106120" y="5735160"/>
            <a:ext cx="1489680" cy="6282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Representing a Data model in Tables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9332280" y="16516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TRACK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>
            <a:off x="9332280" y="22492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4" name="CustomShape 4"/>
          <p:cNvSpPr/>
          <p:nvPr/>
        </p:nvSpPr>
        <p:spPr>
          <a:xfrm>
            <a:off x="9332280" y="28468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5" name="CustomShape 5"/>
          <p:cNvSpPr/>
          <p:nvPr/>
        </p:nvSpPr>
        <p:spPr>
          <a:xfrm>
            <a:off x="9332280" y="34444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rating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6" name="CustomShape 6"/>
          <p:cNvSpPr/>
          <p:nvPr/>
        </p:nvSpPr>
        <p:spPr>
          <a:xfrm>
            <a:off x="9332280" y="40420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len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7" name="CustomShape 7"/>
          <p:cNvSpPr/>
          <p:nvPr/>
        </p:nvSpPr>
        <p:spPr>
          <a:xfrm>
            <a:off x="9332280" y="46396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count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8" name="CustomShape 8"/>
          <p:cNvSpPr/>
          <p:nvPr/>
        </p:nvSpPr>
        <p:spPr>
          <a:xfrm>
            <a:off x="5856480" y="23310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69" name="CustomShape 9"/>
          <p:cNvSpPr/>
          <p:nvPr/>
        </p:nvSpPr>
        <p:spPr>
          <a:xfrm>
            <a:off x="5856480" y="29286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0" name="CustomShape 10"/>
          <p:cNvSpPr/>
          <p:nvPr/>
        </p:nvSpPr>
        <p:spPr>
          <a:xfrm>
            <a:off x="5856480" y="35262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1" name="CustomShape 11"/>
          <p:cNvSpPr/>
          <p:nvPr/>
        </p:nvSpPr>
        <p:spPr>
          <a:xfrm>
            <a:off x="9332280" y="52372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album_id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2" name="CustomShape 12"/>
          <p:cNvSpPr/>
          <p:nvPr/>
        </p:nvSpPr>
        <p:spPr>
          <a:xfrm>
            <a:off x="3728520" y="48236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GENRE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3" name="CustomShape 13"/>
          <p:cNvSpPr/>
          <p:nvPr/>
        </p:nvSpPr>
        <p:spPr>
          <a:xfrm>
            <a:off x="3728520" y="54212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4" name="CustomShape 14"/>
          <p:cNvSpPr/>
          <p:nvPr/>
        </p:nvSpPr>
        <p:spPr>
          <a:xfrm>
            <a:off x="3728520" y="601884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name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5" name="CustomShape 15"/>
          <p:cNvSpPr/>
          <p:nvPr/>
        </p:nvSpPr>
        <p:spPr>
          <a:xfrm>
            <a:off x="2796480" y="26352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ARTIST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6" name="CustomShape 16"/>
          <p:cNvSpPr/>
          <p:nvPr/>
        </p:nvSpPr>
        <p:spPr>
          <a:xfrm>
            <a:off x="2796480" y="32328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7" name="CustomShape 17"/>
          <p:cNvSpPr/>
          <p:nvPr/>
        </p:nvSpPr>
        <p:spPr>
          <a:xfrm>
            <a:off x="2796480" y="38304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name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8" name="CustomShape 18"/>
          <p:cNvSpPr/>
          <p:nvPr/>
        </p:nvSpPr>
        <p:spPr>
          <a:xfrm>
            <a:off x="5856480" y="40842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artist_id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79" name="CustomShape 19"/>
          <p:cNvSpPr/>
          <p:nvPr/>
        </p:nvSpPr>
        <p:spPr>
          <a:xfrm>
            <a:off x="9332280" y="583488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genre_id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80" name="Line 20"/>
          <p:cNvSpPr/>
          <p:nvPr/>
        </p:nvSpPr>
        <p:spPr>
          <a:xfrm flipH="1" flipV="1">
            <a:off x="7853040" y="3181680"/>
            <a:ext cx="1692000" cy="2340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Line 21"/>
          <p:cNvSpPr/>
          <p:nvPr/>
        </p:nvSpPr>
        <p:spPr>
          <a:xfrm flipH="1" flipV="1">
            <a:off x="5694480" y="5715000"/>
            <a:ext cx="3871080" cy="3646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Line 22"/>
          <p:cNvSpPr/>
          <p:nvPr/>
        </p:nvSpPr>
        <p:spPr>
          <a:xfrm flipH="1" flipV="1">
            <a:off x="4640760" y="3546360"/>
            <a:ext cx="1509840" cy="8614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Index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3151080" y="2214360"/>
            <a:ext cx="578448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6 - Introduction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9 – Where is SQL used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11 – Relational Databases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21 – Database Applications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32 – Creating a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43 – Designing a Data Model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50 – Create multi-table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Slide 59 -  Reconstructing Data with JOIN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Page 63 – Many-to-Many Relationship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Page 72 – Exercises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Page 83 – Incorporating into Python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Creating a multi-table Database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Go create new table in data based → edit → create table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Artist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id: Interger, non-null, primary key, auto increment (don’t have to specify id number), not unsigned (pos or neg)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name: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(No sizes this time)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Creating a multi-table Database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Work outside in, want to create ends of arrows first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Genre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 INTEGER NOT NULL PRIMARY KEY AUTOINCREMENT UNIQUE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name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Creating a multi-table Database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album table - has foreign key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 other databases cam link but for now just call it integer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Album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 INTEGER NOT NULL PRIMARY KEY AUTOINCREMENT UNIQUE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artist_id INTEGER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title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Creating a multi-table Database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track table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Album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 INTEGER NOT NULL PRIMARY KEY AUTOINCREMENT UNIQUE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title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album_id INTEGER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genre_id INTEGER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len INTEGER, rating INTEGER, count INTEGER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Relational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DONE - translated logical model into physical model into series of CREATE statements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RELATIONAL DATA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Key words = case doesn’t matter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Table and headings = case might matter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 = case sensitive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Artist (name) VALUES (“Billy Joel”)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Artist (name) VALUES (“Wham!”)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Don’t need id because its auto generated, 1 is Billy Joel, 2 is Wham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Relational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do Genre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Can do multiple commands at once using semi colon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Genre (name) VALUES (“Rock”)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Genre (name) values (“Pop”)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instead of writing rock rock rock we write 1 1 1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Relational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album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Album points to artist so need foreign key, only add data at starting point of arrows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For foreign keys need to put in numbers explicitly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Usually use a program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Album (title, artist_id) VALUES (“Fantastic”, 2);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Album (title, artist_id) VALUES (“Turnstiles”, 1)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1" dur="indefinite" restart="never" nodeType="tmRoot">
          <p:childTnLst>
            <p:seq>
              <p:cTn id="1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Inserting Relational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Now similar with track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Track (title, rating, len, count, album_id, genre_id) VALUES (“James”, 4, 297, 0, 2, 1)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Track (title, rating, len, count, album_id, genre_id) VALUES (“Miami 2017”, 5, 482, 0, 2, 1)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Track (title, rating, len, count, album_id, genre_id) VALUES (“Bad Boys”, 3, 313, 0, 1, 2)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Track (title, rating, len, count, album_id, genre_id) VALUES (“Club Tropicana”, 5, 207, 0, 1, 2)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3" dur="indefinite" restart="never" nodeType="tmRoot">
          <p:childTnLst>
            <p:seq>
              <p:cTn id="1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Repetition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Got replication now, its okay to have replication as long as they’re numbers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 word Pop only appears once in the entire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Difference between word and number means we can’t scan past it fast enough and can’t build indexes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5" dur="indefinite" restart="never" nodeType="tmRoot">
          <p:childTnLst>
            <p:seq>
              <p:cTn id="1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Reconstructing Data with JOIN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Relational power: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Removing the replicated data and replacing it with references to a single copy of each bit of data we build a “web” of information that the relational database can read through very quickly, even for large amounts of data.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Often when you want some data it comes from a number of tables linked by these foreign keys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The </a:t>
            </a:r>
            <a:r>
              <a:rPr b="1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JOIN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operation - links across several table as part of a select operation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You must tell join how to use the keys that make the connections between the tables using an ON clause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7" dur="indefinite" restart="never" nodeType="tmRoot">
          <p:childTnLst>
            <p:seq>
              <p:cTn id="1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Introduction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339360" y="3716280"/>
            <a:ext cx="100692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3"/>
          <p:cNvSpPr/>
          <p:nvPr/>
        </p:nvSpPr>
        <p:spPr>
          <a:xfrm>
            <a:off x="2888280" y="2856240"/>
            <a:ext cx="8888400" cy="27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47520" bIns="4752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 = Structured Query Language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Coding language (of sorts) to ask questions of a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Reconstructing Data with JOIN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Album.title, Artist.name FROM Album JOIN Artist ON Album.artist_id = Artist.id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9" dur="indefinite" restart="never" nodeType="tmRoot">
          <p:childTnLst>
            <p:seq>
              <p:cTn id="1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Reconstructing Data with JOIN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Can look at this in more detail to understand what is happening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SELECT Album.title, Album.artist_id, Artist.id, Artist.name FROM Album JOIN Artist ON Album.artist_id = Artist.id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If you don’t use an ON clause it basically takes all combinations 4 rows and 2 rows becomes 8 rows. ON is like choosing which ones we want to keep.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21" dur="indefinite" restart="never" nodeType="tmRoot">
          <p:childTnLst>
            <p:seq>
              <p:cTn id="1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It can get complex…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SELECT Track.title, Artist.name, Album.title, Genre.name FROM Track JOIN Genre JOIN Album JOIN Artist ON Album.artist_id = Artist.id AND Track.album_id = Album.id AND Track.genre_id = Genre.id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23" dur="indefinite" restart="never" nodeType="tmRoot">
          <p:childTnLst>
            <p:seq>
              <p:cTn id="1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Many-to-Many relationships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1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 far only done 1-to-many: An album has many tracks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Many-to-Many: An author has many books, but a book can have many authors too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Courses can have many students and students can have many courses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Can’t put a foreign key in books or authors because that doesn’t work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 we build a table in the middle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25" dur="indefinite" restart="never" nodeType="tmRoot">
          <p:childTnLst>
            <p:seq>
              <p:cTn id="1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Many-to-Many relationships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2989080" y="2289960"/>
            <a:ext cx="267372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BOOKS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8460720" y="2289960"/>
            <a:ext cx="267372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AUTHORS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4" name="CustomShape 4"/>
          <p:cNvSpPr/>
          <p:nvPr/>
        </p:nvSpPr>
        <p:spPr>
          <a:xfrm>
            <a:off x="6393600" y="5076360"/>
            <a:ext cx="153900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BOOKS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5" name="CustomShape 5"/>
          <p:cNvSpPr/>
          <p:nvPr/>
        </p:nvSpPr>
        <p:spPr>
          <a:xfrm>
            <a:off x="2908080" y="4154400"/>
            <a:ext cx="267372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BOOKS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6" name="CustomShape 6"/>
          <p:cNvSpPr/>
          <p:nvPr/>
        </p:nvSpPr>
        <p:spPr>
          <a:xfrm>
            <a:off x="6393600" y="4154400"/>
            <a:ext cx="153900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AUTHORS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7" name="CustomShape 7"/>
          <p:cNvSpPr/>
          <p:nvPr/>
        </p:nvSpPr>
        <p:spPr>
          <a:xfrm>
            <a:off x="8805240" y="5086800"/>
            <a:ext cx="2673720" cy="92052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AUTHORS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18" name="Line 8"/>
          <p:cNvSpPr/>
          <p:nvPr/>
        </p:nvSpPr>
        <p:spPr>
          <a:xfrm>
            <a:off x="5664240" y="2735640"/>
            <a:ext cx="2796480" cy="2052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Line 9"/>
          <p:cNvSpPr/>
          <p:nvPr/>
        </p:nvSpPr>
        <p:spPr>
          <a:xfrm>
            <a:off x="5664240" y="2421720"/>
            <a:ext cx="303840" cy="31392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Line 10"/>
          <p:cNvSpPr/>
          <p:nvPr/>
        </p:nvSpPr>
        <p:spPr>
          <a:xfrm flipV="1">
            <a:off x="5664240" y="2756160"/>
            <a:ext cx="303840" cy="354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Line 11"/>
          <p:cNvSpPr/>
          <p:nvPr/>
        </p:nvSpPr>
        <p:spPr>
          <a:xfrm flipV="1">
            <a:off x="8065800" y="2451960"/>
            <a:ext cx="394920" cy="304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Line 12"/>
          <p:cNvSpPr/>
          <p:nvPr/>
        </p:nvSpPr>
        <p:spPr>
          <a:xfrm>
            <a:off x="8065800" y="2756160"/>
            <a:ext cx="394920" cy="354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Line 13"/>
          <p:cNvSpPr/>
          <p:nvPr/>
        </p:nvSpPr>
        <p:spPr>
          <a:xfrm>
            <a:off x="5583240" y="4620600"/>
            <a:ext cx="810360" cy="100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Line 14"/>
          <p:cNvSpPr/>
          <p:nvPr/>
        </p:nvSpPr>
        <p:spPr>
          <a:xfrm>
            <a:off x="7934040" y="5623560"/>
            <a:ext cx="871200" cy="3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Line 15"/>
          <p:cNvSpPr/>
          <p:nvPr/>
        </p:nvSpPr>
        <p:spPr>
          <a:xfrm flipH="1">
            <a:off x="6008760" y="4245480"/>
            <a:ext cx="384840" cy="385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Line 16"/>
          <p:cNvSpPr/>
          <p:nvPr/>
        </p:nvSpPr>
        <p:spPr>
          <a:xfrm>
            <a:off x="6008760" y="4630680"/>
            <a:ext cx="384840" cy="2836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Line 17"/>
          <p:cNvSpPr/>
          <p:nvPr/>
        </p:nvSpPr>
        <p:spPr>
          <a:xfrm>
            <a:off x="7934040" y="5339880"/>
            <a:ext cx="344520" cy="2836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Line 18"/>
          <p:cNvSpPr/>
          <p:nvPr/>
        </p:nvSpPr>
        <p:spPr>
          <a:xfrm flipH="1">
            <a:off x="7934040" y="5623560"/>
            <a:ext cx="344520" cy="29412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27" dur="indefinite" restart="never" nodeType="tmRoot">
          <p:childTnLst>
            <p:seq>
              <p:cTn id="1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Many-to-Many relationships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Turns one many-to-many relationship into two many-to-one relationships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So the table has two foreign keys and no primary keys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Courses and users, still only want one entry for each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 the member table, each connection is one row that connects a particular course with a particular user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29" dur="indefinite" restart="never" nodeType="tmRoot">
          <p:childTnLst>
            <p:seq>
              <p:cTn id="1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Many-to-Many relationships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9626040" y="24829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9626040" y="30805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4" name="CustomShape 4"/>
          <p:cNvSpPr/>
          <p:nvPr/>
        </p:nvSpPr>
        <p:spPr>
          <a:xfrm>
            <a:off x="9626040" y="36781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name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2796480" y="26352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COURSE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2796480" y="32328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7" name="CustomShape 7"/>
          <p:cNvSpPr/>
          <p:nvPr/>
        </p:nvSpPr>
        <p:spPr>
          <a:xfrm>
            <a:off x="2796480" y="383040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title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9626040" y="42361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email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39" name="Line 9"/>
          <p:cNvSpPr/>
          <p:nvPr/>
        </p:nvSpPr>
        <p:spPr>
          <a:xfrm flipH="1" flipV="1">
            <a:off x="4640760" y="3546360"/>
            <a:ext cx="1976040" cy="5979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10"/>
          <p:cNvSpPr/>
          <p:nvPr/>
        </p:nvSpPr>
        <p:spPr>
          <a:xfrm>
            <a:off x="6322680" y="26557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MEMBER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41" name="CustomShape 11"/>
          <p:cNvSpPr/>
          <p:nvPr/>
        </p:nvSpPr>
        <p:spPr>
          <a:xfrm>
            <a:off x="6322680" y="32533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user_id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42" name="CustomShape 12"/>
          <p:cNvSpPr/>
          <p:nvPr/>
        </p:nvSpPr>
        <p:spPr>
          <a:xfrm>
            <a:off x="6322680" y="3850920"/>
            <a:ext cx="2228040" cy="596160"/>
          </a:xfrm>
          <a:prstGeom prst="rect">
            <a:avLst/>
          </a:prstGeom>
          <a:solidFill>
            <a:srgbClr val="ffffff"/>
          </a:solidFill>
          <a:ln w="57240">
            <a:solidFill>
              <a:srgbClr val="fff2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18440" rIns="118440" tIns="73440" bIns="7344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course_id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43" name="Line 13"/>
          <p:cNvSpPr/>
          <p:nvPr/>
        </p:nvSpPr>
        <p:spPr>
          <a:xfrm flipV="1">
            <a:off x="8390160" y="3353760"/>
            <a:ext cx="1641240" cy="2332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1" dur="indefinite" restart="never" nodeType="tmRoot">
          <p:childTnLst>
            <p:seq>
              <p:cTn id="1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Constructing a Many-to-Many table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Start with a new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Album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 INTEGER NOT NULL PRIMARY KEY AUTOINCREMENT UNIQUE,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name TEXT,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email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Course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id INTEGER NOT NULL PRIMARY KEY AUTOINCREMENT UNIQUE,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title TEXT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TABLE Member (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user_id INTEGER,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course_id INTEGER,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role INTEGER,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 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PRIMARY KEY (user_id, course_id)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Can add extra info to middle table, like role which is student or teacher, and is a combination of keys so its unique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3" dur="indefinite" restart="never" nodeType="tmRoot">
          <p:childTnLst>
            <p:seq>
              <p:cTn id="1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 Users and Courses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User (name, email) VALUES (“Jim”, “jim@cl.org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”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User (name, email) VALUES (“Sarah”, “sarah@cl.org”);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User (name, email) VALUES (“Tom”,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“Tom@cl.org”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Course (title) VALUES (“Python”);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Course (title) VALUES (“SQL”);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Course (title) VALUES (“JavaScript”)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5" dur="indefinite" restart="never" nodeType="tmRoot">
          <p:childTnLst>
            <p:seq>
              <p:cTn id="1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Insert Memberships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INSERT INTO Member (user_id, course_id, role) VALUES (1,1,1);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(2,1,0);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(3,1,0);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(1,2,0);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(2,2,1);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(2,3,1);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AR PL SungtiL GB"/>
              </a:rPr>
              <a:t>INSERT INTO Member (user_id, course_id, role) VALUES (3,3,0)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7" dur="indefinite" restart="never" nodeType="tmRoot">
          <p:childTnLst>
            <p:seq>
              <p:cTn id="1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3151080" y="82692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C.R.U.D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3151080" y="2214360"/>
            <a:ext cx="844128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4 Core Functions: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Create = New Tables and Databases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Read = Look at the data in the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Update = Add new data or edit existing records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Delete = Delete data and tables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Query the data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5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SELECT User.name, Member.role, Course.title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FROM User JOIN Member JOIN Course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ON Member.user_id = User.id AND Member.course_id = Course.id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ORDER BY Course.title, Member.role DESC, User.name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9" dur="indefinite" restart="never" nodeType="tmRoot">
          <p:childTnLst>
            <p:seq>
              <p:cTn id="1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So why do we do any of this?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Its all about speed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Either your thing is small enough where you don’t have to do this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Or you need to do this or it will fail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41" dur="indefinite" restart="never" nodeType="tmRoot">
          <p:childTnLst>
            <p:seq>
              <p:cTn id="1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5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Load the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database: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chinook.db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Link: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https://github.c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om/CODELanc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ashire/SQL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43" dur="indefinite" restart="never" nodeType="tmRoot">
          <p:childTnLst>
            <p:seq>
              <p:cTn id="1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3313080" y="56001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Take 5 minutes to familiarise yourself with the database.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357" name="" descr=""/>
          <p:cNvPicPr/>
          <p:nvPr/>
        </p:nvPicPr>
        <p:blipFill>
          <a:blip r:embed="rId1"/>
          <a:stretch/>
        </p:blipFill>
        <p:spPr>
          <a:xfrm>
            <a:off x="2991960" y="586800"/>
            <a:ext cx="9038520" cy="4540320"/>
          </a:xfrm>
          <a:prstGeom prst="rect">
            <a:avLst/>
          </a:prstGeom>
          <a:ln>
            <a:noFill/>
          </a:ln>
        </p:spPr>
      </p:pic>
      <p:sp>
        <p:nvSpPr>
          <p:cNvPr id="358" name="CustomShape 2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2991960" y="293760"/>
            <a:ext cx="2196000" cy="1072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45" dur="indefinite" restart="never" nodeType="tmRoot">
          <p:childTnLst>
            <p:seq>
              <p:cTn id="1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In teams of 2 or 3 answer these 5 questions,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using SELECT and FROM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Retrieve the names of all customers from the "customers" table.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titles of all albums available in the "albums" table.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from the "tracks" table.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artists from the "artists" table.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names of customers along with their email addresses.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47" dur="indefinite" restart="never" nodeType="tmRoot">
          <p:childTnLst>
            <p:seq>
              <p:cTn id="1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Retrieve the names of all customers from the "customers" table.</a:t>
            </a:r>
            <a:endParaRPr b="0" lang="en-GB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FirstName, LastName FROM customers;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titles of all albums available in the "albums" table.</a:t>
            </a:r>
            <a:endParaRPr b="0" lang="en-GB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Title FROM albums;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from the "tracks" table.</a:t>
            </a:r>
            <a:endParaRPr b="0" lang="en-GB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 *  FROM tracks;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artists from the "artists" table.</a:t>
            </a:r>
            <a:endParaRPr b="0" lang="en-GB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Name FROM artists;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names of customers along with their email addresses.</a:t>
            </a:r>
            <a:endParaRPr b="0" lang="en-GB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FirstName, LastName, Email FROM customers;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49" dur="indefinite" restart="never" nodeType="tmRoot">
          <p:childTnLst>
            <p:seq>
              <p:cTn id="1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In teams of 2 or 3 answer these 4 questions,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using SELECT, FROM, JOIN, and ON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with their corresponding album titles.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artists for each track.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titles of albums along with their genres.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along with their corresponding media types.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51" dur="indefinite" restart="never" nodeType="tmRoot">
          <p:childTnLst>
            <p:seq>
              <p:cTn id="1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with their corresponding album titles.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tracks.Name, albums.Title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tracks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albums ON tracks.AlbumId = albums.AlbumId;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artists for each track.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tracks.Name, artists.Name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tracks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albums ON tracks.AlbumId = albums.AlbumId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artists ON albums.ArtistId = artists.ArtistId;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53" dur="indefinite" restart="never" nodeType="tmRoot">
          <p:childTnLst>
            <p:seq>
              <p:cTn id="1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 startAt="3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titles of albums along with their genres.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albums.Title, genres.Name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albums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tracks ON albums.AlbumId = tracks.AlbumId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genres ON tracks.GenreId = genres.GenreId;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along with their corresponding media types.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tracks.Name, media_types.Name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tracks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media_types ON tracks.MediaTypeId = media_types.MediaTypeId;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55" dur="indefinite" restart="never" nodeType="tmRoot">
          <p:childTnLst>
            <p:seq>
              <p:cTn id="1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In teams of 2 or 3 answer these 5 questions,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using SELECT,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FROM, JOIN, ON, and/or WHERE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Find all invoices where the total amount is greater than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$10.00.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names of customers who are from the United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States.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longer than 5 minutes.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customers who have spent more than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$50.00.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customers who have purchased tracks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the Rock genre.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57" dur="indefinite" restart="never" nodeType="tmRoot">
          <p:childTnLst>
            <p:seq>
              <p:cTn id="1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Why bother?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Stores all our data in one place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Can read that data over a network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Store new data in the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Analyse data from the database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Makes some actions and processes (SUPER) fast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Separates the data process from the analysis process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Find all invoices where the total amount is greater than $10.00.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invoices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WHERE Total &gt; 10.00;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Show the names of customers who are from the United States.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FirstName, LastName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customers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WHERE Country = 'USA';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List all tracks longer than 5 minutes.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*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tracks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WHERE Milliseconds &gt; 5 * 60 * 1000; -- 5 minutes in milliseconds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59" dur="indefinite" restart="never" nodeType="tmRoot">
          <p:childTnLst>
            <p:seq>
              <p:cTn id="1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Exercise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 startAt="4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customers who have spent more than $50.00.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FirstName, LastName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customers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invoices ON customers.CustomerId = invoices.CustomerId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WHERE invoices.Total &gt; 50.00;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Display the names of customers who have purchased tracks from the Rock genre.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SELECT DISTINCT customers.FirstName, customers.LastName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FROM customers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invoices ON customers.CustomerId = invoices.CustomerId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invoice_items ON invoices.InvoiceId = invoice_items.InvoiceId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tracks ON invoice_items.TrackId = tracks.TrackId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JOIN genres ON tracks.GenreId = genres.GenreId 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WHERE genres.Name = 'Rock';</a:t>
            </a:r>
            <a:endParaRPr b="0" lang="en-GB" sz="1800" spc="-1" strike="noStrike">
              <a:latin typeface="Arial"/>
            </a:endParaRPr>
          </a:p>
          <a:p>
            <a:pPr lvl="3" marL="864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61" dur="indefinite" restart="never" nodeType="tmRoot">
          <p:childTnLst>
            <p:seq>
              <p:cTn id="1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Additional Key Words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3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ORDER BY  -- Sort the results of a query based on specified columns, ASC or DESC.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GROUP BY -- Group rows that have the same values into summary rows.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COUNT() -- Aggregate the data into a count, often used with GROUP BY.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HAVING -- Filter the results of a GROUP BY clause based on specified conditions.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DISTINCT -- Return only distinct (unique) values in the result set.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LIMIT – Return only a subset of the results of a query.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Aft>
                <a:spcPts val="1199"/>
              </a:spcAft>
              <a:buClr>
                <a:srgbClr val="000000"/>
              </a:buClr>
              <a:buFont typeface="Liberation Serif"/>
              <a:buAutoNum type="arabicPeriod"/>
            </a:pP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Georgia"/>
                <a:ea typeface="DejaVu Sans"/>
              </a:rPr>
              <a:t>LIKE, IN, BETWEEN -- Used for querying data based on comparisons.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63" dur="indefinite" restart="never" nodeType="tmRoot">
          <p:childTnLst>
            <p:seq>
              <p:cTn id="1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How to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combine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this with </a:t>
            </a: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Python!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80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3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4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import sqlite3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# Connect to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the SQLite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database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(creates a new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database if it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doesn't exist)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conn =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sqlite3.connect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('chinook.db')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# Create a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cursor object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to execute SQL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queries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cur =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conn.cursor()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# Execute a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sample query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to retrieve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data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cur.execute("S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ELECT *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FROM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customers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LIMIT 5")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# Fetch the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results and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print them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rows =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cur.fetchall()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for row in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rows: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    </a:t>
            </a: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print(row)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# Close the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cursor and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connection </a:t>
            </a:r>
            <a:r>
              <a:rPr b="0" lang="en-GB" sz="2000" spc="-1" strike="noStrike">
                <a:solidFill>
                  <a:srgbClr val="ce181e"/>
                </a:solidFill>
                <a:latin typeface="Georgia"/>
                <a:ea typeface="DejaVu Sans"/>
              </a:rPr>
              <a:t>when done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cur.close()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conn.close()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65" dur="indefinite" restart="never" nodeType="tmRoot">
          <p:childTnLst>
            <p:seq>
              <p:cTn id="1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Summary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384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br/>
            <a:endParaRPr b="0" lang="en-GB" sz="1800" spc="-1" strike="noStrike">
              <a:latin typeface="Arial"/>
            </a:endParaRPr>
          </a:p>
        </p:txBody>
      </p:sp>
      <p:sp>
        <p:nvSpPr>
          <p:cNvPr id="385" name="CustomShape 3"/>
          <p:cNvSpPr/>
          <p:nvPr/>
        </p:nvSpPr>
        <p:spPr>
          <a:xfrm>
            <a:off x="2791800" y="2856240"/>
            <a:ext cx="8952840" cy="277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5400" rIns="95400" tIns="47520" bIns="4752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In this session you have learnt: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Know what SQL is and why it is used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basic Database theory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- Understand and implement the fundamentals of SQL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Georgia"/>
                <a:ea typeface="DejaVu Sans"/>
              </a:rPr>
              <a:t>You can add this to your assignment/project or future projects if you want to push yourself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67" dur="indefinite" restart="never" nodeType="tmRoot">
          <p:childTnLst>
            <p:seq>
              <p:cTn id="1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5049000" y="2944080"/>
            <a:ext cx="5633280" cy="84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Georgia"/>
                <a:ea typeface="DejaVu Sans"/>
              </a:rPr>
              <a:t>Thank You!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5049000" y="4037760"/>
            <a:ext cx="5633280" cy="22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69" dur="indefinite" restart="never" nodeType="tmRoot">
          <p:childTnLst>
            <p:seq>
              <p:cTn id="1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3150720" y="883440"/>
            <a:ext cx="7575120" cy="9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90000"/>
              </a:lnSpc>
            </a:pPr>
            <a:r>
              <a:rPr b="0" lang="en-GB" sz="3200" spc="-1" strike="noStrike">
                <a:solidFill>
                  <a:srgbClr val="000000"/>
                </a:solidFill>
                <a:latin typeface="Georgia"/>
                <a:ea typeface="DejaVu Sans"/>
              </a:rPr>
              <a:t>Common SQL Databases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3151080" y="2214360"/>
            <a:ext cx="8267040" cy="39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DejaVu Sans"/>
              </a:rPr>
              <a:t>Oracle Database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AR PL SungtiL GB"/>
              </a:rPr>
              <a:t>Microsoft SQL server / Azure (Cloud)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AR PL SungtiL GB"/>
              </a:rPr>
              <a:t>PostGreSQL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AR PL SungtiL GB"/>
              </a:rPr>
              <a:t>MySQL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AR PL SungtiL GB"/>
              </a:rPr>
              <a:t>SQLite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r>
              <a:rPr b="0" lang="en-GB" sz="2400" spc="-1" strike="noStrike">
                <a:solidFill>
                  <a:srgbClr val="000000"/>
                </a:solidFill>
                <a:latin typeface="Georgia"/>
                <a:ea typeface="AR PL SungtiL GB"/>
              </a:rPr>
              <a:t>Amazon Aurora/RDS/Redshift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Aft>
                <a:spcPts val="1199"/>
              </a:spcAft>
            </a:pPr>
            <a:endParaRPr b="0" lang="en-GB" sz="24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Application>LibreOffice/6.0.7.3$Linux_X86_64 LibreOffice_project/00m0$Build-3</Application>
  <Words>472</Words>
  <Paragraphs>79</Paragraphs>
  <Company>Company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2023-01-26T10:20:18Z</dcterms:created>
  <dc:creator/>
  <dc:description/>
  <dc:language>en-GB</dc:language>
  <cp:lastModifiedBy/>
  <dcterms:modified xsi:type="dcterms:W3CDTF">2024-02-07T13:26:36Z</dcterms:modified>
  <cp:revision>23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Company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15</vt:i4>
  </property>
</Properties>
</file>